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358" r:id="rId1"/>
  </p:sldMasterIdLst>
  <p:notesMasterIdLst>
    <p:notesMasterId r:id="rId19"/>
  </p:notesMasterIdLst>
  <p:handoutMasterIdLst>
    <p:handoutMasterId r:id="rId20"/>
  </p:handoutMasterIdLst>
  <p:sldIdLst>
    <p:sldId id="654" r:id="rId2"/>
    <p:sldId id="650" r:id="rId3"/>
    <p:sldId id="674" r:id="rId4"/>
    <p:sldId id="675" r:id="rId5"/>
    <p:sldId id="652" r:id="rId6"/>
    <p:sldId id="659" r:id="rId7"/>
    <p:sldId id="653" r:id="rId8"/>
    <p:sldId id="660" r:id="rId9"/>
    <p:sldId id="655" r:id="rId10"/>
    <p:sldId id="676" r:id="rId11"/>
    <p:sldId id="677" r:id="rId12"/>
    <p:sldId id="678" r:id="rId13"/>
    <p:sldId id="661" r:id="rId14"/>
    <p:sldId id="673" r:id="rId15"/>
    <p:sldId id="679" r:id="rId16"/>
    <p:sldId id="637" r:id="rId17"/>
    <p:sldId id="669" r:id="rId18"/>
  </p:sldIdLst>
  <p:sldSz cx="9144000" cy="6858000" type="screen4x3"/>
  <p:notesSz cx="6761163" cy="99425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1F03"/>
    <a:srgbClr val="7B0F19"/>
    <a:srgbClr val="CC2F04"/>
    <a:srgbClr val="FFFFAB"/>
    <a:srgbClr val="FFFF8B"/>
    <a:srgbClr val="FFCCCC"/>
    <a:srgbClr val="FFCC99"/>
    <a:srgbClr val="D3D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01" autoAdjust="0"/>
    <p:restoredTop sz="92840" autoAdjust="0"/>
  </p:normalViewPr>
  <p:slideViewPr>
    <p:cSldViewPr>
      <p:cViewPr varScale="1">
        <p:scale>
          <a:sx n="89" d="100"/>
          <a:sy n="89" d="100"/>
        </p:scale>
        <p:origin x="148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3F9D94E-C9BE-401A-94BE-71D83AE1F358}" type="datetimeFigureOut">
              <a:rPr lang="ru-RU"/>
              <a:pPr>
                <a:defRPr/>
              </a:pPr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FD4CBF8-BA7A-4784-A0E3-F9D46DDF94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7156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4AF064-B432-40F4-82C6-2BD1B87274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38578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2853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9492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1225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8262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6003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4324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779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9455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8175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3872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5340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128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2870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5254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5450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4690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AF064-B432-40F4-82C6-2BD1B872743A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4159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CC4D-5268-40F3-AE1B-0B2133B775A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2398240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CC4D-5268-40F3-AE1B-0B2133B775A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1032770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CC4D-5268-40F3-AE1B-0B2133B775A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061526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CC4D-5268-40F3-AE1B-0B2133B775A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5733836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238F-AD1A-47EE-BAF8-1407C65C11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8698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30514-38AA-494A-90EF-00AB376135D6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4144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D266-A1B4-4E14-97BA-4868CC08255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38931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7C1FC-98E4-4A52-9788-FD1D610ECD7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1228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CC4D-5268-40F3-AE1B-0B2133B775A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2661988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1F0D4-DDE8-4BA4-9775-D31CDD62BD02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2808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DCC4D-5268-40F3-AE1B-0B2133B775A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2390392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DCC4D-5268-40F3-AE1B-0B2133B775A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3253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59" r:id="rId1"/>
    <p:sldLayoutId id="2147485360" r:id="rId2"/>
    <p:sldLayoutId id="2147485361" r:id="rId3"/>
    <p:sldLayoutId id="2147485362" r:id="rId4"/>
    <p:sldLayoutId id="2147485363" r:id="rId5"/>
    <p:sldLayoutId id="2147485364" r:id="rId6"/>
    <p:sldLayoutId id="2147485365" r:id="rId7"/>
    <p:sldLayoutId id="2147485366" r:id="rId8"/>
    <p:sldLayoutId id="2147485367" r:id="rId9"/>
    <p:sldLayoutId id="2147485368" r:id="rId10"/>
    <p:sldLayoutId id="214748536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hpa.r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priem@ghpa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5482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36F042-5CE7-419A-945C-E9A9A1B5F23C}" type="slidenum">
              <a:rPr lang="en-US" altLang="ru-RU">
                <a:solidFill>
                  <a:srgbClr val="898989"/>
                </a:solidFill>
              </a:rPr>
              <a:pPr/>
              <a:t>10</a:t>
            </a:fld>
            <a:endParaRPr lang="en-US" altLang="ru-RU">
              <a:solidFill>
                <a:srgbClr val="89898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47844"/>
              </p:ext>
            </p:extLst>
          </p:nvPr>
        </p:nvGraphicFramePr>
        <p:xfrm>
          <a:off x="827584" y="63789"/>
          <a:ext cx="7128470" cy="6474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7442"/>
                <a:gridCol w="3852756"/>
                <a:gridCol w="1656184"/>
                <a:gridCol w="792088"/>
              </a:tblGrid>
              <a:tr h="22906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err="1">
                          <a:effectLst/>
                        </a:rPr>
                        <a:t>Бакалавриат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3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код</a:t>
                      </a:r>
                      <a:endParaRPr lang="ru-RU" sz="700" b="1" i="0" u="none" strike="noStrike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Наименование направления подготовки</a:t>
                      </a:r>
                      <a:endParaRPr lang="ru-RU" sz="7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Места, финансируемые из федерального бюджета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Места по договорам об обучении</a:t>
                      </a:r>
                      <a:endParaRPr lang="ru-RU" sz="10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307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Всего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95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50.03.04</a:t>
                      </a:r>
                      <a:endParaRPr lang="ru-RU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Теория и история искусств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26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8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3558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50.03.01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Искусства и гуманитарные науки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35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54.03.01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Дизайн 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108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148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 rowSpan="9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Промышленный дизайн</a:t>
                      </a:r>
                      <a:endParaRPr lang="ru-RU" sz="1100" b="0" i="0" u="none" strike="noStrike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20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Дизайн средств транспорта</a:t>
                      </a:r>
                      <a:endParaRPr lang="ru-RU" sz="1100" b="0" i="0" u="none" strike="noStrike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Дизайн костюма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15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Дизайн мебели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Дизайн интерьера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30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Дизайн текстиля</a:t>
                      </a:r>
                      <a:endParaRPr lang="ru-RU" sz="1100" b="0" i="0" u="none" strike="noStrike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15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Дизайн среды</a:t>
                      </a:r>
                      <a:endParaRPr lang="ru-RU" sz="1100" b="0" i="0" u="none" strike="noStrike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+mn-lt"/>
                        </a:rPr>
                        <a:t>20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Графический дизайн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204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Дизайн </a:t>
                      </a:r>
                      <a:r>
                        <a:rPr lang="ru-RU" sz="1100" u="none" strike="noStrike" dirty="0" smtClean="0">
                          <a:effectLst/>
                        </a:rPr>
                        <a:t>керамики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39211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54.03.02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Декоративно-прикладное искусство и народные промыслы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528905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Художественная обработка металла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20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15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204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Художественное стекло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95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54.03.04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Реставрация 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28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32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389598"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Реставрация произведений монументальной живописи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3895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effectLst/>
                          <a:latin typeface="+mj-lt"/>
                        </a:rPr>
                        <a:t>Реставрация произведений графического искусства и книги</a:t>
                      </a:r>
                      <a:endParaRPr lang="ru-RU" sz="1100" b="0" i="0" u="none" strike="noStrike" dirty="0">
                        <a:effectLst/>
                        <a:latin typeface="+mj-lt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+mj-lt"/>
                        </a:rPr>
                        <a:t>6</a:t>
                      </a:r>
                      <a:endParaRPr lang="ru-RU" sz="1100" b="1" i="0" u="none" strike="noStrike" dirty="0">
                        <a:effectLst/>
                        <a:latin typeface="+mj-lt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+mj-lt"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+mj-lt"/>
                      </a:endParaRPr>
                    </a:p>
                  </a:txBody>
                  <a:tcPr marL="6004" marR="6004" marT="6004" marB="0" anchor="ctr"/>
                </a:tc>
              </a:tr>
              <a:tr h="5289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Реставрация произведений декоративно-прикладного искусства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  <a:tr h="194798">
                <a:tc gridSpan="2">
                  <a:txBody>
                    <a:bodyPr/>
                    <a:lstStyle/>
                    <a:p>
                      <a:pPr algn="r" fontAlgn="t"/>
                      <a:r>
                        <a:rPr lang="ru-RU" sz="1050" b="1" u="none" strike="noStrike" dirty="0">
                          <a:effectLst/>
                        </a:rPr>
                        <a:t>Всего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193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248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004" marR="6004" marT="6004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05B87F-419C-4227-931A-0023C2042D0E}" type="slidenum">
              <a:rPr lang="en-US" altLang="ru-RU">
                <a:solidFill>
                  <a:srgbClr val="898989"/>
                </a:solidFill>
              </a:rPr>
              <a:pPr/>
              <a:t>11</a:t>
            </a:fld>
            <a:endParaRPr lang="en-US" altLang="ru-RU">
              <a:solidFill>
                <a:srgbClr val="89898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524107"/>
              </p:ext>
            </p:extLst>
          </p:nvPr>
        </p:nvGraphicFramePr>
        <p:xfrm>
          <a:off x="899592" y="197496"/>
          <a:ext cx="6841132" cy="65430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6220"/>
                <a:gridCol w="3604629"/>
                <a:gridCol w="1542171"/>
                <a:gridCol w="1008112"/>
              </a:tblGrid>
              <a:tr h="2325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err="1">
                          <a:effectLst/>
                        </a:rPr>
                        <a:t>Специалитет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95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код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направления подготовки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Места, финансируемые из федерального бюджета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Места по договорам об обучении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389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Всего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38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54.05.01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Монументально-декоративное искусство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57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490043"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Монументально-декоративное искусство (</a:t>
                      </a:r>
                      <a:r>
                        <a:rPr lang="ru-RU" sz="1100" u="none" strike="noStrike" dirty="0" smtClean="0">
                          <a:effectLst/>
                        </a:rPr>
                        <a:t>интерьер)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490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Монументально-декоративное искусство (скульптура)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8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490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Монументально-декоративное искусство (живопись)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24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1846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54.05.02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Живопись 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33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29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504562"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Художник-живописец (театрально-декорационная живопись)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375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Художник кино и телевидения по костюму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490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Художник-реставратор </a:t>
                      </a:r>
                      <a:r>
                        <a:rPr lang="ru-RU" sz="1100" u="none" strike="noStrike" dirty="0" smtClean="0">
                          <a:effectLst/>
                        </a:rPr>
                        <a:t>(темперная живопись)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1846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54.05.03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Графика 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45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375140">
                <a:tc row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Художник анимации и компьютерной графики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23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375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Художник-график (искусство графики и плаката)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339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Художник-график (станковая графика)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339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Художник-график (искусство книги)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  <a:tr h="187569">
                <a:tc gridSpan="2">
                  <a:txBody>
                    <a:bodyPr/>
                    <a:lstStyle/>
                    <a:p>
                      <a:pPr algn="r" fontAlgn="t"/>
                      <a:r>
                        <a:rPr lang="ru-RU" sz="1050" b="1" u="none" strike="noStrike">
                          <a:effectLst/>
                        </a:rPr>
                        <a:t>Всего</a:t>
                      </a:r>
                      <a:endParaRPr lang="ru-RU" sz="1050" b="1" i="0" u="none" strike="noStrike">
                        <a:effectLst/>
                        <a:latin typeface="Times New Roman"/>
                      </a:endParaRPr>
                    </a:p>
                  </a:txBody>
                  <a:tcPr marL="7136" marR="7136" marT="7136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 smtClean="0">
                          <a:effectLst/>
                        </a:rPr>
                        <a:t>108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136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136" marR="7136" marT="7136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63C667-3755-4797-8061-B22CF1936C6E}" type="slidenum">
              <a:rPr lang="en-US" altLang="ru-RU">
                <a:solidFill>
                  <a:srgbClr val="898989"/>
                </a:solidFill>
              </a:rPr>
              <a:pPr/>
              <a:t>12</a:t>
            </a:fld>
            <a:endParaRPr lang="en-US" altLang="ru-RU">
              <a:solidFill>
                <a:srgbClr val="89898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074365"/>
              </p:ext>
            </p:extLst>
          </p:nvPr>
        </p:nvGraphicFramePr>
        <p:xfrm>
          <a:off x="107950" y="404813"/>
          <a:ext cx="4392613" cy="59414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80"/>
                <a:gridCol w="2160301"/>
                <a:gridCol w="792111"/>
                <a:gridCol w="864121"/>
              </a:tblGrid>
              <a:tr h="216003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Магистратура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91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код</a:t>
                      </a:r>
                      <a:endParaRPr lang="ru-RU" sz="900" b="1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направления подготовки</a:t>
                      </a:r>
                      <a:endParaRPr lang="ru-RU" sz="900" b="1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Места, финансируемые из федерального бюджета</a:t>
                      </a:r>
                      <a:endParaRPr lang="ru-RU" sz="900" b="1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Места по договорам об обучении</a:t>
                      </a:r>
                      <a:endParaRPr lang="ru-RU" sz="900" b="1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3561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50.04.01</a:t>
                      </a:r>
                      <a:endParaRPr lang="ru-RU" sz="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Искусства и гуманитарные науки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1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Арт-бизнес (очная форма)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20</a:t>
                      </a:r>
                      <a:endParaRPr lang="ru-RU" sz="1100" b="0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3561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Арт-бизнес (заочная форма)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15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52943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 smtClean="0">
                          <a:effectLst/>
                        </a:rPr>
                        <a:t>Экспертиза: изобразительное и декоративно-прикладное искусство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0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15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799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54.04.01</a:t>
                      </a:r>
                      <a:endParaRPr lang="ru-RU" sz="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Дизайн 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29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39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rowSpan="5"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1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Промышленный дизайн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6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Дизайн мебели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</a:rPr>
                        <a:t>4</a:t>
                      </a:r>
                      <a:endParaRPr lang="ru-RU" sz="1100" b="1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Дизайн интерьера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6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Дизайн среды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6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202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Графический дизайн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7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52943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54.04.02</a:t>
                      </a:r>
                      <a:endParaRPr lang="ru-RU" sz="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Декоративно-прикладное искусство и народные промыслы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28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rowSpan="5"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Художественная керамика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4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Художественное стекло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4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4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Художественный металл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8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Моделирование костюма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7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202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Художественный текстиль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7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836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54.04.04 </a:t>
                      </a:r>
                      <a:endParaRPr lang="ru-RU" sz="9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Реставрация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202937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Реставрация 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</a:rPr>
                        <a:t>15</a:t>
                      </a:r>
                      <a:endParaRPr lang="ru-RU" sz="11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  <a:tr h="193274">
                <a:tc gridSpan="2">
                  <a:txBody>
                    <a:bodyPr/>
                    <a:lstStyle/>
                    <a:p>
                      <a:pPr algn="r" fontAlgn="t"/>
                      <a:r>
                        <a:rPr lang="ru-RU" sz="1050" b="1" u="none" strike="noStrike" dirty="0">
                          <a:effectLst/>
                        </a:rPr>
                        <a:t>Всего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 smtClean="0">
                          <a:effectLst/>
                        </a:rPr>
                        <a:t>74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 smtClean="0">
                          <a:effectLst/>
                        </a:rPr>
                        <a:t>122</a:t>
                      </a:r>
                      <a:endParaRPr lang="ru-RU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7650" marR="7650" marT="7649" marB="0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322881"/>
              </p:ext>
            </p:extLst>
          </p:nvPr>
        </p:nvGraphicFramePr>
        <p:xfrm>
          <a:off x="4643438" y="404813"/>
          <a:ext cx="3889001" cy="47228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3674"/>
                <a:gridCol w="1587348"/>
                <a:gridCol w="793674"/>
                <a:gridCol w="714305"/>
              </a:tblGrid>
              <a:tr h="74114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Количество мест для приема на обучение </a:t>
                      </a:r>
                      <a:br>
                        <a:rPr lang="ru-RU" sz="1200" b="1" u="none" strike="noStrike" dirty="0">
                          <a:effectLst/>
                        </a:rPr>
                      </a:br>
                      <a:r>
                        <a:rPr lang="ru-RU" sz="1200" b="1" u="none" strike="noStrike" dirty="0">
                          <a:effectLst/>
                        </a:rPr>
                        <a:t>по программам подготовки научно-педагогических кадров в аспирантуре</a:t>
                      </a:r>
                      <a:r>
                        <a:rPr lang="ru-RU" sz="1200" u="none" strike="noStrike" dirty="0">
                          <a:effectLst/>
                        </a:rPr>
                        <a:t/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7" marR="9527" marT="9526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74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код</a:t>
                      </a:r>
                      <a:endParaRPr lang="ru-RU" sz="1200" b="1" i="0" u="none" strike="noStrike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Наименование направления подготовки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Места по договорам об обучении (очная форма)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Места по договорам об обучении (заочная форма)</a:t>
                      </a:r>
                      <a:endParaRPr lang="ru-RU" sz="1200" b="1" i="0" u="none" strike="noStrike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</a:tr>
              <a:tr h="5041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50.06.01</a:t>
                      </a:r>
                      <a:endParaRPr lang="ru-RU" sz="12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Искусствоведение</a:t>
                      </a:r>
                      <a:endParaRPr lang="ru-RU" sz="12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15</a:t>
                      </a:r>
                      <a:endParaRPr lang="ru-RU" sz="12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</a:tr>
              <a:tr h="9240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Изобразительное и декоративно-прикладное искусство и архитектура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10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</a:tr>
              <a:tr h="5592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Техническая эстетика и дизайн</a:t>
                      </a:r>
                      <a:endParaRPr lang="ru-RU" sz="1200" b="0" i="0" u="none" strike="noStrike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74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ru-RU" sz="1200" u="none" strike="noStrike">
                          <a:effectLst/>
                        </a:rPr>
                        <a:t>Всего</a:t>
                      </a:r>
                      <a:endParaRPr lang="ru-RU" sz="1200" b="1" i="0" u="none" strike="noStrike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7" marR="9527" marT="9526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marL="838200" indent="-838200"/>
            <a:r>
              <a:rPr lang="ru-RU" altLang="ru-RU" sz="3600" b="1" smtClean="0">
                <a:solidFill>
                  <a:srgbClr val="7B0F19"/>
                </a:solidFill>
                <a:latin typeface="Calibri" panose="020F0502020204030204" pitchFamily="34" charset="0"/>
              </a:rPr>
              <a:t>	Перечень документов, </a:t>
            </a:r>
            <a:br>
              <a:rPr lang="ru-RU" altLang="ru-RU" sz="3600" b="1" smtClean="0">
                <a:solidFill>
                  <a:srgbClr val="7B0F19"/>
                </a:solidFill>
                <a:latin typeface="Calibri" panose="020F0502020204030204" pitchFamily="34" charset="0"/>
              </a:rPr>
            </a:br>
            <a:r>
              <a:rPr lang="ru-RU" altLang="ru-RU" sz="3600" b="1" smtClean="0">
                <a:solidFill>
                  <a:srgbClr val="7B0F19"/>
                </a:solidFill>
                <a:latin typeface="Calibri" panose="020F0502020204030204" pitchFamily="34" charset="0"/>
              </a:rPr>
              <a:t>необходимых для поступления </a:t>
            </a:r>
            <a:r>
              <a:rPr lang="ru-RU" altLang="ru-RU" sz="3200" b="1" smtClean="0">
                <a:solidFill>
                  <a:srgbClr val="7B0F19"/>
                </a:solidFill>
                <a:latin typeface="Calibri" panose="020F0502020204030204" pitchFamily="34" charset="0"/>
              </a:rPr>
              <a:t>(бакалавриат, специалитет)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785225" cy="5068888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z="3000" smtClean="0">
                <a:latin typeface="Calibri" panose="020F0502020204030204" pitchFamily="34" charset="0"/>
              </a:rPr>
              <a:t>	</a:t>
            </a:r>
            <a:r>
              <a:rPr lang="ru-RU" altLang="ru-RU" sz="2900" u="sng" smtClean="0">
                <a:latin typeface="Calibri" panose="020F0502020204030204" pitchFamily="34" charset="0"/>
              </a:rPr>
              <a:t>Обязательные документы:</a:t>
            </a:r>
          </a:p>
          <a:p>
            <a:r>
              <a:rPr lang="ru-RU" altLang="ru-RU" sz="2900" smtClean="0">
                <a:latin typeface="Calibri" panose="020F0502020204030204" pitchFamily="34" charset="0"/>
              </a:rPr>
              <a:t>Заявление о приеме </a:t>
            </a:r>
          </a:p>
          <a:p>
            <a:r>
              <a:rPr lang="ru-RU" altLang="ru-RU" sz="2900" smtClean="0">
                <a:latin typeface="Calibri" panose="020F0502020204030204" pitchFamily="34" charset="0"/>
              </a:rPr>
              <a:t>Документ, удостоверяющие личность</a:t>
            </a:r>
          </a:p>
          <a:p>
            <a:r>
              <a:rPr lang="ru-RU" altLang="ru-RU" sz="2900" smtClean="0">
                <a:latin typeface="Calibri" panose="020F0502020204030204" pitchFamily="34" charset="0"/>
              </a:rPr>
              <a:t>Документ о предыдущем образовании</a:t>
            </a:r>
          </a:p>
          <a:p>
            <a:r>
              <a:rPr lang="ru-RU" altLang="ru-RU" sz="2900" smtClean="0">
                <a:latin typeface="Calibri" panose="020F0502020204030204" pitchFamily="34" charset="0"/>
              </a:rPr>
              <a:t>2 фотографии размером 3х4см</a:t>
            </a:r>
          </a:p>
          <a:p>
            <a:r>
              <a:rPr lang="ru-RU" altLang="ru-RU" sz="2900" smtClean="0">
                <a:latin typeface="Calibri" panose="020F0502020204030204" pitchFamily="34" charset="0"/>
              </a:rPr>
              <a:t>Заявление о согласии на зачисление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900" smtClean="0">
                <a:latin typeface="Calibri" panose="020F0502020204030204" pitchFamily="34" charset="0"/>
              </a:rPr>
              <a:t>	</a:t>
            </a:r>
            <a:r>
              <a:rPr lang="ru-RU" altLang="ru-RU" sz="2900" u="sng" smtClean="0">
                <a:latin typeface="Calibri" panose="020F0502020204030204" pitchFamily="34" charset="0"/>
              </a:rPr>
              <a:t>Иные документы по усмотрению поступающего:</a:t>
            </a:r>
          </a:p>
          <a:p>
            <a:r>
              <a:rPr lang="ru-RU" altLang="ru-RU" sz="2900" smtClean="0">
                <a:latin typeface="Calibri" panose="020F0502020204030204" pitchFamily="34" charset="0"/>
              </a:rPr>
              <a:t>документы, подтверждающие особые права;</a:t>
            </a:r>
          </a:p>
          <a:p>
            <a:r>
              <a:rPr lang="ru-RU" altLang="ru-RU" sz="2900" smtClean="0">
                <a:latin typeface="Calibri" panose="020F0502020204030204" pitchFamily="34" charset="0"/>
              </a:rPr>
              <a:t>документы, подтверждающие индивидуальные достижения.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7B0F19"/>
                </a:solidFill>
              </a:rPr>
              <a:t>МИНИМАЛЬНОЕ КОЛИЧЕСТВО БАЛЛОВ</a:t>
            </a:r>
            <a:endParaRPr lang="ru-RU" altLang="ru-RU" sz="4000" b="1" dirty="0" smtClean="0">
              <a:solidFill>
                <a:srgbClr val="7B0F19"/>
              </a:solidFill>
              <a:latin typeface="Calibri" panose="020F0502020204030204" pitchFamily="34" charset="0"/>
            </a:endParaRP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9EF453-A5E9-4349-91BD-664B1C41762F}" type="slidenum">
              <a:rPr lang="en-US" altLang="ru-RU">
                <a:solidFill>
                  <a:srgbClr val="898989"/>
                </a:solidFill>
              </a:rPr>
              <a:pPr/>
              <a:t>14</a:t>
            </a:fld>
            <a:endParaRPr lang="en-US" altLang="ru-RU" dirty="0">
              <a:solidFill>
                <a:srgbClr val="898989"/>
              </a:solidFill>
            </a:endParaRPr>
          </a:p>
        </p:txBody>
      </p:sp>
      <p:sp>
        <p:nvSpPr>
          <p:cNvPr id="15363" name="Вертикальный текст 2"/>
          <p:cNvSpPr>
            <a:spLocks noGrp="1"/>
          </p:cNvSpPr>
          <p:nvPr>
            <p:ph type="body" orient="vert" idx="4294967295"/>
          </p:nvPr>
        </p:nvSpPr>
        <p:spPr bwMode="auto">
          <a:xfrm>
            <a:off x="0" y="1341438"/>
            <a:ext cx="8229600" cy="5183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rmAutofit/>
          </a:bodyPr>
          <a:lstStyle/>
          <a:p>
            <a:pPr eaLnBrk="0" hangingPunct="0">
              <a:spcBef>
                <a:spcPct val="20000"/>
              </a:spcBef>
            </a:pPr>
            <a:r>
              <a:rPr lang="ru-RU" altLang="ru-RU" sz="2400" dirty="0" smtClean="0">
                <a:solidFill>
                  <a:schemeClr val="tx1"/>
                </a:solidFill>
              </a:rPr>
              <a:t>Русский </a:t>
            </a:r>
            <a:r>
              <a:rPr lang="ru-RU" altLang="ru-RU" sz="2400" dirty="0" smtClean="0">
                <a:solidFill>
                  <a:schemeClr val="tx1"/>
                </a:solidFill>
              </a:rPr>
              <a:t>язык </a:t>
            </a:r>
            <a:r>
              <a:rPr lang="en-US" altLang="ru-RU" sz="2400" dirty="0" smtClean="0">
                <a:solidFill>
                  <a:schemeClr val="tx1"/>
                </a:solidFill>
              </a:rPr>
              <a:t>- </a:t>
            </a:r>
            <a:r>
              <a:rPr lang="en-US" altLang="ru-RU" sz="2400" dirty="0" smtClean="0">
                <a:solidFill>
                  <a:schemeClr val="tx1"/>
                </a:solidFill>
              </a:rPr>
              <a:t>4</a:t>
            </a:r>
            <a:r>
              <a:rPr lang="ru-RU" altLang="ru-RU" sz="2400" dirty="0" smtClean="0">
                <a:solidFill>
                  <a:schemeClr val="tx1"/>
                </a:solidFill>
              </a:rPr>
              <a:t>5</a:t>
            </a:r>
            <a:endParaRPr lang="en-US" altLang="ru-RU" sz="2400" dirty="0" smtClean="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r>
              <a:rPr lang="ru-RU" altLang="ru-RU" sz="2400" dirty="0" smtClean="0">
                <a:solidFill>
                  <a:schemeClr val="tx1"/>
                </a:solidFill>
              </a:rPr>
              <a:t>Литература </a:t>
            </a:r>
            <a:r>
              <a:rPr lang="en-US" altLang="ru-RU" sz="2400" dirty="0" smtClean="0">
                <a:solidFill>
                  <a:schemeClr val="tx1"/>
                </a:solidFill>
              </a:rPr>
              <a:t>- </a:t>
            </a:r>
            <a:r>
              <a:rPr lang="ru-RU" altLang="ru-RU" sz="2400" dirty="0" smtClean="0">
                <a:solidFill>
                  <a:schemeClr val="tx1"/>
                </a:solidFill>
              </a:rPr>
              <a:t>4</a:t>
            </a:r>
            <a:r>
              <a:rPr lang="en-US" altLang="ru-RU" sz="2400" dirty="0" smtClean="0">
                <a:solidFill>
                  <a:schemeClr val="tx1"/>
                </a:solidFill>
              </a:rPr>
              <a:t>5</a:t>
            </a:r>
          </a:p>
          <a:p>
            <a:pPr eaLnBrk="0" hangingPunct="0">
              <a:spcBef>
                <a:spcPct val="20000"/>
              </a:spcBef>
            </a:pPr>
            <a:r>
              <a:rPr lang="ru-RU" altLang="ru-RU" sz="2400" dirty="0" smtClean="0">
                <a:solidFill>
                  <a:schemeClr val="tx1"/>
                </a:solidFill>
              </a:rPr>
              <a:t>История </a:t>
            </a:r>
            <a:r>
              <a:rPr lang="en-US" altLang="ru-RU" sz="2400" dirty="0" smtClean="0">
                <a:solidFill>
                  <a:schemeClr val="tx1"/>
                </a:solidFill>
              </a:rPr>
              <a:t>– </a:t>
            </a:r>
            <a:r>
              <a:rPr lang="ru-RU" altLang="ru-RU" sz="2400" dirty="0" smtClean="0">
                <a:solidFill>
                  <a:schemeClr val="tx1"/>
                </a:solidFill>
              </a:rPr>
              <a:t>45</a:t>
            </a:r>
          </a:p>
          <a:p>
            <a:pPr eaLnBrk="0" hangingPunct="0">
              <a:spcBef>
                <a:spcPct val="20000"/>
              </a:spcBef>
            </a:pPr>
            <a:r>
              <a:rPr lang="ru-RU" altLang="ru-RU" sz="2400" dirty="0" smtClean="0">
                <a:solidFill>
                  <a:schemeClr val="tx1"/>
                </a:solidFill>
              </a:rPr>
              <a:t>Иностранный язык - 40</a:t>
            </a:r>
            <a:endParaRPr lang="en-US" altLang="ru-RU" sz="2400" dirty="0" smtClean="0">
              <a:solidFill>
                <a:schemeClr val="tx1"/>
              </a:solidFill>
            </a:endParaRPr>
          </a:p>
          <a:p>
            <a:pPr eaLnBrk="0" hangingPunct="0">
              <a:spcBef>
                <a:spcPct val="20000"/>
              </a:spcBef>
            </a:pPr>
            <a:r>
              <a:rPr lang="ru-RU" altLang="ru-RU" sz="2400" dirty="0" smtClean="0">
                <a:solidFill>
                  <a:schemeClr val="tx1"/>
                </a:solidFill>
              </a:rPr>
              <a:t>Творческие испытания</a:t>
            </a:r>
            <a:r>
              <a:rPr lang="en-US" altLang="ru-RU" sz="2400" dirty="0" smtClean="0">
                <a:solidFill>
                  <a:schemeClr val="tx1"/>
                </a:solidFill>
              </a:rPr>
              <a:t> - 50</a:t>
            </a:r>
            <a:r>
              <a:rPr lang="ru-RU" altLang="ru-RU" sz="2400" dirty="0" smtClean="0">
                <a:solidFill>
                  <a:schemeClr val="tx1"/>
                </a:solidFill>
              </a:rPr>
              <a:t>  </a:t>
            </a:r>
          </a:p>
          <a:p>
            <a:pPr eaLnBrk="0" hangingPunct="0">
              <a:spcBef>
                <a:spcPct val="20000"/>
              </a:spcBef>
            </a:pPr>
            <a:endParaRPr lang="en-US" altLang="ru-RU" sz="2400" dirty="0" smtClean="0">
              <a:solidFill>
                <a:schemeClr val="tx1"/>
              </a:solidFill>
            </a:endParaRPr>
          </a:p>
          <a:p>
            <a:pPr algn="just" eaLnBrk="0" hangingPunct="0">
              <a:spcBef>
                <a:spcPct val="20000"/>
              </a:spcBef>
            </a:pPr>
            <a:r>
              <a:rPr lang="ru-RU" altLang="ru-RU" sz="2400" dirty="0" smtClean="0">
                <a:solidFill>
                  <a:schemeClr val="tx1"/>
                </a:solidFill>
              </a:rPr>
              <a:t>Собеседование и портфолио при приеме в </a:t>
            </a:r>
            <a:r>
              <a:rPr lang="en-US" altLang="ru-RU" sz="2400" dirty="0" smtClean="0">
                <a:solidFill>
                  <a:schemeClr val="tx1"/>
                </a:solidFill>
              </a:rPr>
              <a:t>  </a:t>
            </a:r>
            <a:r>
              <a:rPr lang="ru-RU" altLang="ru-RU" sz="2400" dirty="0" smtClean="0">
                <a:solidFill>
                  <a:schemeClr val="tx1"/>
                </a:solidFill>
              </a:rPr>
              <a:t>магистратуру</a:t>
            </a:r>
            <a:r>
              <a:rPr lang="en-US" altLang="ru-RU" sz="2400" dirty="0" smtClean="0">
                <a:solidFill>
                  <a:schemeClr val="tx1"/>
                </a:solidFill>
              </a:rPr>
              <a:t> - 50</a:t>
            </a:r>
            <a:r>
              <a:rPr lang="ru-RU" altLang="ru-RU" sz="2400" dirty="0" smtClean="0">
                <a:solidFill>
                  <a:schemeClr val="tx1"/>
                </a:solidFill>
              </a:rPr>
              <a:t> </a:t>
            </a: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Средний балл ЕГЭ в </a:t>
            </a:r>
            <a:r>
              <a:rPr lang="ru-RU" altLang="ru-RU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2020 </a:t>
            </a:r>
            <a:r>
              <a:rPr lang="ru-RU" altLang="ru-RU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году: </a:t>
            </a: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	зачисленных на бюджет - </a:t>
            </a:r>
            <a:r>
              <a:rPr lang="ru-RU" altLang="ru-RU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85</a:t>
            </a:r>
            <a:endParaRPr lang="ru-RU" altLang="ru-RU" sz="32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	зачисленных на контракт - </a:t>
            </a:r>
            <a:r>
              <a:rPr lang="ru-RU" altLang="ru-RU" sz="3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73</a:t>
            </a:r>
            <a:endParaRPr lang="ru-RU" altLang="ru-RU" sz="32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altLang="ru-RU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871F03"/>
                </a:solidFill>
              </a:rPr>
              <a:t/>
            </a:r>
            <a:br>
              <a:rPr lang="ru-RU" b="1" dirty="0" smtClean="0">
                <a:solidFill>
                  <a:srgbClr val="871F03"/>
                </a:solidFill>
              </a:rPr>
            </a:br>
            <a:r>
              <a:rPr lang="ru-RU" b="1" dirty="0" smtClean="0">
                <a:solidFill>
                  <a:srgbClr val="871F03"/>
                </a:solidFill>
              </a:rPr>
              <a:t>Максимальный </a:t>
            </a:r>
            <a:br>
              <a:rPr lang="ru-RU" b="1" dirty="0" smtClean="0">
                <a:solidFill>
                  <a:srgbClr val="871F03"/>
                </a:solidFill>
              </a:rPr>
            </a:br>
            <a:r>
              <a:rPr lang="ru-RU" b="1" dirty="0" smtClean="0">
                <a:solidFill>
                  <a:srgbClr val="871F03"/>
                </a:solidFill>
              </a:rPr>
              <a:t>конкурс 2020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7C1FC-98E4-4A52-9788-FD1D610ECD7E}" type="slidenum">
              <a:rPr lang="en-US" altLang="ru-RU" smtClean="0"/>
              <a:pPr/>
              <a:t>15</a:t>
            </a:fld>
            <a:endParaRPr lang="en-US" alt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1772816"/>
            <a:ext cx="81472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Бакалавриат</a:t>
            </a:r>
            <a:r>
              <a:rPr lang="ru-RU" sz="2400" b="1" dirty="0" smtClean="0"/>
              <a:t>: </a:t>
            </a:r>
          </a:p>
          <a:p>
            <a:r>
              <a:rPr lang="ru-RU" sz="2400" dirty="0" smtClean="0"/>
              <a:t>–  40,6 человек на место Графический дизайн</a:t>
            </a:r>
          </a:p>
          <a:p>
            <a:endParaRPr lang="ru-RU" sz="2400" dirty="0"/>
          </a:p>
          <a:p>
            <a:r>
              <a:rPr lang="ru-RU" sz="2400" b="1" dirty="0" err="1" smtClean="0"/>
              <a:t>Специалитет</a:t>
            </a:r>
            <a:r>
              <a:rPr lang="ru-RU" sz="2400" b="1" dirty="0" smtClean="0"/>
              <a:t> </a:t>
            </a:r>
          </a:p>
          <a:p>
            <a:r>
              <a:rPr lang="ru-RU" sz="2400" dirty="0" smtClean="0"/>
              <a:t>– 28,3 </a:t>
            </a:r>
            <a:r>
              <a:rPr lang="ru-RU" sz="2400" dirty="0" smtClean="0"/>
              <a:t>человек на место </a:t>
            </a:r>
            <a:r>
              <a:rPr lang="ru-RU" sz="2400" dirty="0" smtClean="0"/>
              <a:t>Анимация и компьютерная графика</a:t>
            </a:r>
          </a:p>
          <a:p>
            <a:endParaRPr lang="ru-RU" sz="2400" dirty="0" smtClean="0"/>
          </a:p>
          <a:p>
            <a:r>
              <a:rPr lang="ru-RU" sz="2400" b="1" dirty="0" smtClean="0"/>
              <a:t>Магистратура </a:t>
            </a:r>
          </a:p>
          <a:p>
            <a:r>
              <a:rPr lang="ru-RU" sz="2400" dirty="0" smtClean="0"/>
              <a:t>–</a:t>
            </a:r>
            <a:r>
              <a:rPr lang="ru-RU" sz="2400" dirty="0" smtClean="0"/>
              <a:t> 7 </a:t>
            </a:r>
            <a:r>
              <a:rPr lang="ru-RU" sz="2400" dirty="0" smtClean="0"/>
              <a:t>человек на место </a:t>
            </a:r>
            <a:r>
              <a:rPr lang="ru-RU" sz="2400" dirty="0" smtClean="0"/>
              <a:t> Арт-бизнес 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6963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7B0F19"/>
                </a:solidFill>
                <a:latin typeface="Calibri" panose="020F0502020204030204" pitchFamily="34" charset="0"/>
              </a:rPr>
              <a:t>СРОКИ ПРИЕМА</a:t>
            </a:r>
            <a:r>
              <a:rPr lang="en-US" altLang="ru-RU" b="1" smtClean="0">
                <a:solidFill>
                  <a:srgbClr val="7B0F19"/>
                </a:solidFill>
                <a:latin typeface="Calibri" panose="020F0502020204030204" pitchFamily="34" charset="0"/>
              </a:rPr>
              <a:t> </a:t>
            </a:r>
            <a:r>
              <a:rPr lang="ru-RU" altLang="ru-RU" b="1" smtClean="0">
                <a:solidFill>
                  <a:srgbClr val="7B0F19"/>
                </a:solidFill>
                <a:latin typeface="Calibri" panose="020F0502020204030204" pitchFamily="34" charset="0"/>
              </a:rPr>
              <a:t>ДОКУМЕНТОВ</a:t>
            </a: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D98A79-2388-4B97-AE65-008E936232C6}" type="slidenum">
              <a:rPr lang="en-US" altLang="ru-RU">
                <a:solidFill>
                  <a:srgbClr val="898989"/>
                </a:solidFill>
              </a:rPr>
              <a:pPr/>
              <a:t>16</a:t>
            </a:fld>
            <a:endParaRPr lang="en-US" altLang="ru-RU">
              <a:solidFill>
                <a:srgbClr val="898989"/>
              </a:solidFill>
            </a:endParaRPr>
          </a:p>
        </p:txBody>
      </p:sp>
      <p:sp>
        <p:nvSpPr>
          <p:cNvPr id="16387" name="Вертикальный текст 2"/>
          <p:cNvSpPr>
            <a:spLocks noGrp="1"/>
          </p:cNvSpPr>
          <p:nvPr>
            <p:ph type="body" orient="vert" idx="4294967295"/>
          </p:nvPr>
        </p:nvSpPr>
        <p:spPr bwMode="auto">
          <a:xfrm>
            <a:off x="430213" y="1125538"/>
            <a:ext cx="8713787" cy="5399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rmAutofit/>
          </a:bodyPr>
          <a:lstStyle/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3200" b="1" u="sng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Бакалавриат</a:t>
            </a:r>
            <a:r>
              <a:rPr lang="ru-RU" altLang="ru-RU" sz="32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 и </a:t>
            </a:r>
            <a:r>
              <a:rPr lang="ru-RU" altLang="ru-RU" sz="3200" b="1" u="sng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специалитет</a:t>
            </a:r>
            <a:r>
              <a:rPr lang="ru-RU" altLang="ru-RU" sz="32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, магистратура:</a:t>
            </a: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С </a:t>
            </a:r>
            <a:r>
              <a:rPr lang="ru-RU" altLang="ru-RU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18 </a:t>
            </a:r>
            <a:r>
              <a:rPr lang="ru-RU" altLang="ru-RU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июня </a:t>
            </a:r>
            <a:r>
              <a:rPr lang="ru-RU" altLang="ru-RU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2021 </a:t>
            </a:r>
            <a:r>
              <a:rPr lang="ru-RU" altLang="ru-RU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года</a:t>
            </a: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3200" b="1" dirty="0" smtClean="0">
                <a:solidFill>
                  <a:srgbClr val="7B0F19"/>
                </a:solidFill>
                <a:latin typeface="Calibri" panose="020F0502020204030204" pitchFamily="34" charset="0"/>
              </a:rPr>
              <a:t>ВСТУПИТЕЛЬНЫЕ ИСПЫТАНИЯ</a:t>
            </a:r>
            <a:endParaRPr lang="ru-RU" altLang="ru-RU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 u="sng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Бакалавриат</a:t>
            </a:r>
            <a:r>
              <a:rPr lang="ru-RU" altLang="ru-RU" sz="24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 и </a:t>
            </a:r>
            <a:r>
              <a:rPr lang="ru-RU" altLang="ru-RU" sz="2400" b="1" u="sng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специалитет</a:t>
            </a:r>
            <a:r>
              <a:rPr lang="ru-RU" altLang="ru-RU" sz="24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10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25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июля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2021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года</a:t>
            </a: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Магистратура </a:t>
            </a:r>
            <a:r>
              <a:rPr lang="ru-RU" altLang="ru-RU" sz="24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(очная форма):</a:t>
            </a:r>
            <a:endParaRPr lang="ru-RU" altLang="ru-RU" sz="2400" b="1" u="sng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25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31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июля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2021 года</a:t>
            </a:r>
          </a:p>
          <a:p>
            <a:pPr eaLnBrk="0" hangingPunct="0">
              <a:spcBef>
                <a:spcPct val="20000"/>
              </a:spcBef>
            </a:pPr>
            <a:r>
              <a:rPr lang="ru-RU" altLang="ru-RU" sz="24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Аспирантура:</a:t>
            </a:r>
            <a:endParaRPr lang="ru-RU" altLang="ru-RU" sz="2400" b="1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–</a:t>
            </a:r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 июля 2021</a:t>
            </a:r>
            <a:endParaRPr lang="ru-RU" altLang="ru-RU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ru-RU" altLang="ru-RU" sz="2400" b="1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Магистратура (заочная форма, только программа «Арт-бизнес»):</a:t>
            </a: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15 – 17 декабря </a:t>
            </a:r>
            <a:r>
              <a:rPr lang="ru-RU" altLang="ru-RU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2021</a:t>
            </a:r>
            <a:endParaRPr lang="ru-RU" altLang="ru-RU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altLang="ru-RU" sz="32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altLang="ru-RU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smtClean="0">
                <a:solidFill>
                  <a:srgbClr val="7B0F19"/>
                </a:solidFill>
                <a:latin typeface="Calibri" panose="020F0502020204030204" pitchFamily="34" charset="0"/>
              </a:rPr>
              <a:t>КОНТАКТНАЯ ИНФОРМАЦИЯ</a:t>
            </a:r>
            <a:endParaRPr lang="ru-RU" altLang="ru-RU" sz="4000" smtClean="0">
              <a:latin typeface="Calibri" panose="020F0502020204030204" pitchFamily="34" charset="0"/>
            </a:endParaRPr>
          </a:p>
        </p:txBody>
      </p:sp>
      <p:sp>
        <p:nvSpPr>
          <p:cNvPr id="17411" name="Rectangle 3"/>
          <p:cNvSpPr>
            <a:spLocks noGrp="1"/>
          </p:cNvSpPr>
          <p:nvPr>
            <p:ph type="body" idx="4294967295"/>
          </p:nvPr>
        </p:nvSpPr>
        <p:spPr>
          <a:xfrm>
            <a:off x="0" y="1196975"/>
            <a:ext cx="8229600" cy="5327650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4000" dirty="0" smtClean="0">
                <a:latin typeface="Calibri" panose="020F0502020204030204" pitchFamily="34" charset="0"/>
              </a:rPr>
              <a:t>	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4000" dirty="0" smtClean="0">
                <a:latin typeface="Calibri" panose="020F0502020204030204" pitchFamily="34" charset="0"/>
              </a:rPr>
              <a:t>Адрес: 191028, Санкт-Петербург, Соляной переулок, 13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4000" dirty="0" smtClean="0">
                <a:latin typeface="Calibri" panose="020F0502020204030204" pitchFamily="34" charset="0"/>
              </a:rPr>
              <a:t>Сайт: </a:t>
            </a:r>
            <a:r>
              <a:rPr lang="en-US" altLang="ru-RU" sz="4000" b="1" dirty="0" smtClean="0">
                <a:latin typeface="Calibri" panose="020F0502020204030204" pitchFamily="34" charset="0"/>
                <a:hlinkClick r:id="rId3"/>
              </a:rPr>
              <a:t>www.ghpa.ru</a:t>
            </a:r>
            <a:r>
              <a:rPr lang="ru-RU" altLang="ru-RU" sz="4000" b="1" dirty="0" smtClean="0">
                <a:latin typeface="Calibri" panose="020F0502020204030204" pitchFamily="34" charset="0"/>
              </a:rPr>
              <a:t> 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4000" b="1" dirty="0" smtClean="0">
                <a:latin typeface="Calibri" panose="020F0502020204030204" pitchFamily="34" charset="0"/>
              </a:rPr>
              <a:t>(раздел «Абитуриенту»)</a:t>
            </a:r>
            <a:endParaRPr lang="en-US" altLang="ru-RU" sz="4000" b="1" dirty="0" smtClean="0">
              <a:latin typeface="Calibri" panose="020F0502020204030204" pitchFamily="34" charset="0"/>
            </a:endParaRP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4000" dirty="0" smtClean="0">
                <a:latin typeface="Calibri" panose="020F0502020204030204" pitchFamily="34" charset="0"/>
              </a:rPr>
              <a:t>Электронная почта: </a:t>
            </a:r>
            <a:r>
              <a:rPr lang="en-US" altLang="ru-RU" sz="4000" b="1" dirty="0" smtClean="0">
                <a:latin typeface="Calibri" panose="020F0502020204030204" pitchFamily="34" charset="0"/>
                <a:hlinkClick r:id="rId4"/>
              </a:rPr>
              <a:t>priem@ghpa.ru</a:t>
            </a:r>
            <a:r>
              <a:rPr lang="ru-RU" altLang="ru-RU" sz="4000" b="1" dirty="0" smtClean="0">
                <a:latin typeface="Calibri" panose="020F0502020204030204" pitchFamily="34" charset="0"/>
              </a:rPr>
              <a:t> 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4000" dirty="0" smtClean="0">
                <a:latin typeface="Calibri" panose="020F0502020204030204" pitchFamily="34" charset="0"/>
              </a:rPr>
              <a:t>Тел. </a:t>
            </a:r>
            <a:r>
              <a:rPr lang="ru-RU" sz="4000" b="1" dirty="0" smtClean="0"/>
              <a:t>+7 (952) 3764713 </a:t>
            </a:r>
            <a:endParaRPr lang="ru-RU" altLang="ru-RU" sz="4000" b="1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sz="4000" b="1" smtClean="0">
                <a:solidFill>
                  <a:srgbClr val="7B0F19"/>
                </a:solidFill>
                <a:latin typeface="Calibri" panose="020F0502020204030204" pitchFamily="34" charset="0"/>
              </a:rPr>
              <a:t>Программы высшего образования, на которые осуществляется прием</a:t>
            </a:r>
            <a:r>
              <a:rPr lang="ru-RU" altLang="zh-CN" sz="4000" smtClean="0">
                <a:latin typeface="Calibri" panose="020F0502020204030204" pitchFamily="34" charset="0"/>
              </a:rPr>
              <a:t> </a:t>
            </a:r>
            <a:endParaRPr lang="ru-RU" altLang="ru-RU" sz="4000" smtClean="0">
              <a:latin typeface="Calibri" panose="020F0502020204030204" pitchFamily="34" charset="0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1600200"/>
            <a:ext cx="8964612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b="1" dirty="0" err="1" smtClean="0">
                <a:latin typeface="Calibri" panose="020F0502020204030204" pitchFamily="34" charset="0"/>
              </a:rPr>
              <a:t>Бакалавриат</a:t>
            </a:r>
            <a:r>
              <a:rPr lang="ru-RU" altLang="ru-RU" b="1" dirty="0" smtClean="0">
                <a:latin typeface="Calibri" panose="020F0502020204030204" pitchFamily="34" charset="0"/>
              </a:rPr>
              <a:t> (срок обучения – 4 года)</a:t>
            </a:r>
          </a:p>
          <a:p>
            <a:pPr>
              <a:lnSpc>
                <a:spcPct val="90000"/>
              </a:lnSpc>
            </a:pPr>
            <a:r>
              <a:rPr lang="ru-RU" altLang="ru-RU" b="1" dirty="0" err="1" smtClean="0">
                <a:latin typeface="Calibri" panose="020F0502020204030204" pitchFamily="34" charset="0"/>
              </a:rPr>
              <a:t>Специалитет</a:t>
            </a:r>
            <a:r>
              <a:rPr lang="ru-RU" altLang="ru-RU" b="1" dirty="0" smtClean="0">
                <a:latin typeface="Calibri" panose="020F0502020204030204" pitchFamily="34" charset="0"/>
              </a:rPr>
              <a:t> (срок обучения – 6 лет)</a:t>
            </a:r>
            <a:r>
              <a:rPr lang="ru-RU" altLang="ru-RU" dirty="0" smtClean="0"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latin typeface="Calibri" panose="020F0502020204030204" pitchFamily="34" charset="0"/>
              </a:rPr>
              <a:t>Магистратура (срок обучения – 2 года)</a:t>
            </a:r>
            <a:r>
              <a:rPr lang="ru-RU" altLang="ru-RU" dirty="0" smtClean="0"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b="1" dirty="0" smtClean="0">
                <a:latin typeface="Calibri" panose="020F0502020204030204" pitchFamily="34" charset="0"/>
              </a:rPr>
              <a:t>	</a:t>
            </a:r>
            <a:r>
              <a:rPr lang="ru-RU" altLang="ru-RU" dirty="0" smtClean="0">
                <a:latin typeface="Calibri" panose="020F0502020204030204" pitchFamily="34" charset="0"/>
              </a:rPr>
              <a:t>Форма обучения – очная, заочная (2,5 года).</a:t>
            </a:r>
          </a:p>
          <a:p>
            <a:pPr>
              <a:lnSpc>
                <a:spcPct val="90000"/>
              </a:lnSpc>
            </a:pPr>
            <a:r>
              <a:rPr lang="ru-RU" altLang="ru-RU" b="1" dirty="0" smtClean="0">
                <a:latin typeface="Calibri" panose="020F0502020204030204" pitchFamily="34" charset="0"/>
              </a:rPr>
              <a:t>Аспирантура (срок обучения – 3-4 года)</a:t>
            </a:r>
            <a:r>
              <a:rPr lang="ru-RU" altLang="ru-RU" dirty="0" smtClean="0"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 smtClean="0">
                <a:latin typeface="Calibri" panose="020F0502020204030204" pitchFamily="34" charset="0"/>
              </a:rPr>
              <a:t>	Очная форма обучения - 3 года, заочная - 4 года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latin typeface="Calibri" panose="020F0502020204030204" pitchFamily="34" charset="0"/>
              </a:rPr>
              <a:t> </a:t>
            </a:r>
            <a:r>
              <a:rPr lang="ru-RU" altLang="ru-RU" dirty="0" smtClean="0">
                <a:latin typeface="Calibri" panose="020F0502020204030204" pitchFamily="34" charset="0"/>
              </a:rPr>
              <a:t>  Прием</a:t>
            </a:r>
            <a:r>
              <a:rPr lang="ru-RU" altLang="ru-RU" dirty="0" smtClean="0">
                <a:latin typeface="Calibri" panose="020F0502020204030204" pitchFamily="34" charset="0"/>
              </a:rPr>
              <a:t>:	- на места, финансируемые из 				  бюджета;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 smtClean="0">
                <a:latin typeface="Calibri" panose="020F0502020204030204" pitchFamily="34" charset="0"/>
              </a:rPr>
              <a:t>			- на места по договорам об обучении.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ru-RU" altLang="ru-RU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ru-RU" altLang="ru-RU" sz="3600" b="1" smtClean="0">
                <a:solidFill>
                  <a:srgbClr val="7B0F19"/>
                </a:solidFill>
                <a:latin typeface="Calibri" panose="020F0502020204030204" pitchFamily="34" charset="0"/>
              </a:rPr>
              <a:t>Бакалавриат (срок обучения – 4 года)</a:t>
            </a:r>
          </a:p>
        </p:txBody>
      </p:sp>
      <p:graphicFrame>
        <p:nvGraphicFramePr>
          <p:cNvPr id="35930" name="Group 9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63857883"/>
              </p:ext>
            </p:extLst>
          </p:nvPr>
        </p:nvGraphicFramePr>
        <p:xfrm>
          <a:off x="200721" y="750888"/>
          <a:ext cx="8497192" cy="6121501"/>
        </p:xfrm>
        <a:graphic>
          <a:graphicData uri="http://schemas.openxmlformats.org/drawingml/2006/table">
            <a:tbl>
              <a:tblPr/>
              <a:tblGrid>
                <a:gridCol w="3125296"/>
                <a:gridCol w="5371896"/>
              </a:tblGrid>
              <a:tr h="22138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54.03.04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Реставрация</a:t>
                      </a:r>
                    </a:p>
                  </a:txBody>
                  <a:tcPr marL="91438" marR="91438"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Реставрация произведений монументальной живописи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Реставрация произведений графического искусства и книги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Реставрация произведений декоративно-прикладного искусства </a:t>
                      </a:r>
                    </a:p>
                  </a:txBody>
                  <a:tcPr marL="91438" marR="91438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35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54.03.01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Дизайн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8" marR="91438"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Графический дизайн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Дизайн интерьера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Дизайн костюма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Дизайн мебели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Дизайн текстиля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Дизайн среды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Дизайн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керамики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Дизайн средств транспорта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Промышленный дизайн</a:t>
                      </a:r>
                    </a:p>
                  </a:txBody>
                  <a:tcPr marL="91438" marR="91438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ru-RU" altLang="ru-RU" sz="3600" b="1" smtClean="0">
                <a:solidFill>
                  <a:srgbClr val="7B0F19"/>
                </a:solidFill>
                <a:latin typeface="Calibri" panose="020F0502020204030204" pitchFamily="34" charset="0"/>
              </a:rPr>
              <a:t>Бакалавриат (срок обучения – 4 года)</a:t>
            </a:r>
          </a:p>
        </p:txBody>
      </p:sp>
      <p:graphicFrame>
        <p:nvGraphicFramePr>
          <p:cNvPr id="61463" name="Group 2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67721919"/>
              </p:ext>
            </p:extLst>
          </p:nvPr>
        </p:nvGraphicFramePr>
        <p:xfrm>
          <a:off x="433766" y="1052736"/>
          <a:ext cx="8229600" cy="5400675"/>
        </p:xfrm>
        <a:graphic>
          <a:graphicData uri="http://schemas.openxmlformats.org/drawingml/2006/table">
            <a:tbl>
              <a:tblPr/>
              <a:tblGrid>
                <a:gridCol w="3178175"/>
                <a:gridCol w="5051425"/>
              </a:tblGrid>
              <a:tr h="9449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50.03.04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Теория и история искусств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Теория и история искусств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70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50.03.01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Искусства и гуманитарные науки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Искусства и гуманитарные науки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40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54.03.02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Декоративно-прикладное искусство и народные промыслы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Художественное стекло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Художественная обработка металла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3413"/>
          </a:xfrm>
        </p:spPr>
        <p:txBody>
          <a:bodyPr>
            <a:normAutofit fontScale="90000"/>
          </a:bodyPr>
          <a:lstStyle/>
          <a:p>
            <a:r>
              <a:rPr lang="ru-RU" altLang="ru-RU" sz="4000" b="1" smtClean="0">
                <a:solidFill>
                  <a:srgbClr val="7B0F19"/>
                </a:solidFill>
                <a:latin typeface="Calibri" panose="020F0502020204030204" pitchFamily="34" charset="0"/>
              </a:rPr>
              <a:t>Специалитет (срок обучения – 6 лет)</a:t>
            </a:r>
          </a:p>
        </p:txBody>
      </p:sp>
      <p:graphicFrame>
        <p:nvGraphicFramePr>
          <p:cNvPr id="36897" name="Group 3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3147708"/>
              </p:ext>
            </p:extLst>
          </p:nvPr>
        </p:nvGraphicFramePr>
        <p:xfrm>
          <a:off x="370260" y="764704"/>
          <a:ext cx="8424167" cy="5730875"/>
        </p:xfrm>
        <a:graphic>
          <a:graphicData uri="http://schemas.openxmlformats.org/drawingml/2006/table">
            <a:tbl>
              <a:tblPr/>
              <a:tblGrid>
                <a:gridCol w="3023567"/>
                <a:gridCol w="5400600"/>
              </a:tblGrid>
              <a:tr h="24691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54.05.01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Монументально-декоративное искусство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Монументально-декоративное искусство (живопись)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Монументально-декоративное искусство (скульптура)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Монументально-декоративное искусство (интерьеры)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617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54.05.03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Графика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Художник анимации и    компьютерной графики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Художник-график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(оформление печатной продукции)</a:t>
                      </a: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Художник-график </a:t>
                      </a: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(</a:t>
                      </a: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станковая графика)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Художник-график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(искусство книги)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633413"/>
          </a:xfrm>
        </p:spPr>
        <p:txBody>
          <a:bodyPr>
            <a:normAutofit fontScale="90000"/>
          </a:bodyPr>
          <a:lstStyle/>
          <a:p>
            <a:r>
              <a:rPr lang="ru-RU" altLang="ru-RU" sz="4000" b="1" smtClean="0">
                <a:solidFill>
                  <a:srgbClr val="7B0F19"/>
                </a:solidFill>
                <a:latin typeface="Calibri" panose="020F0502020204030204" pitchFamily="34" charset="0"/>
              </a:rPr>
              <a:t>Специалитет (срок обучения – 6 лет)</a:t>
            </a:r>
          </a:p>
        </p:txBody>
      </p:sp>
      <p:graphicFrame>
        <p:nvGraphicFramePr>
          <p:cNvPr id="65558" name="Group 2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49512241"/>
              </p:ext>
            </p:extLst>
          </p:nvPr>
        </p:nvGraphicFramePr>
        <p:xfrm>
          <a:off x="468313" y="1340768"/>
          <a:ext cx="8229600" cy="4170362"/>
        </p:xfrm>
        <a:graphic>
          <a:graphicData uri="http://schemas.openxmlformats.org/drawingml/2006/table">
            <a:tbl>
              <a:tblPr/>
              <a:tblGrid>
                <a:gridCol w="3178175"/>
                <a:gridCol w="5051425"/>
              </a:tblGrid>
              <a:tr h="417036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54.05.02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Живопись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Театрально-декорационная живопись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Художник кино и телевидения по костюму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Художник-реставратор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</a:t>
                      </a:r>
                      <a:r>
                        <a:rPr lang="ru-RU" sz="2800" dirty="0" smtClean="0">
                          <a:latin typeface="Calibri" pitchFamily="34" charset="0"/>
                        </a:rPr>
                        <a:t>темперная</a:t>
                      </a:r>
                      <a:r>
                        <a:rPr lang="ru-RU" sz="2800" baseline="0" dirty="0" smtClean="0">
                          <a:latin typeface="Calibri" pitchFamily="34" charset="0"/>
                        </a:rPr>
                        <a:t> живопись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)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539552" y="179388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ru-RU" altLang="ru-RU" sz="3600" b="1" smtClean="0">
                <a:solidFill>
                  <a:srgbClr val="7B0F19"/>
                </a:solidFill>
                <a:latin typeface="Calibri" panose="020F0502020204030204" pitchFamily="34" charset="0"/>
              </a:rPr>
              <a:t>Магистратура (срок обучения – 2 года)</a:t>
            </a:r>
          </a:p>
        </p:txBody>
      </p:sp>
      <p:graphicFrame>
        <p:nvGraphicFramePr>
          <p:cNvPr id="37925" name="Group 3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97486873"/>
              </p:ext>
            </p:extLst>
          </p:nvPr>
        </p:nvGraphicFramePr>
        <p:xfrm>
          <a:off x="395536" y="713073"/>
          <a:ext cx="8187413" cy="5775284"/>
        </p:xfrm>
        <a:graphic>
          <a:graphicData uri="http://schemas.openxmlformats.org/drawingml/2006/table">
            <a:tbl>
              <a:tblPr/>
              <a:tblGrid>
                <a:gridCol w="3184294"/>
                <a:gridCol w="5003119"/>
              </a:tblGrid>
              <a:tr h="307596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50.04.01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Искусства и гуманитарные науки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Арт-бизнес (очная – 2 года, заочная – 2,5 года</a:t>
                      </a: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  <a:r>
                        <a:rPr lang="ru-RU" sz="2600" dirty="0" smtClean="0"/>
                        <a:t>Экспертиза: изобразительное и</a:t>
                      </a:r>
                    </a:p>
                    <a:p>
                      <a:r>
                        <a:rPr lang="ru-RU" sz="2600" dirty="0" smtClean="0"/>
                        <a:t>декоративно-прикладное искусство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endParaRPr lang="ru-RU" sz="2600" dirty="0"/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931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54.04.01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Дизайн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Промышленный дизайн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Дизайн мебели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Дизайн интерьера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Дизайн среды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Графический дизайн</a:t>
                      </a:r>
                    </a:p>
                  </a:txBody>
                  <a:tcPr marT="45733" marB="4573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ru-RU" altLang="ru-RU" sz="3600" b="1" smtClean="0">
                <a:solidFill>
                  <a:srgbClr val="7B0F19"/>
                </a:solidFill>
                <a:latin typeface="Calibri" panose="020F0502020204030204" pitchFamily="34" charset="0"/>
              </a:rPr>
              <a:t>Магистратура (срок обучения – 2 года)</a:t>
            </a:r>
          </a:p>
        </p:txBody>
      </p:sp>
      <p:graphicFrame>
        <p:nvGraphicFramePr>
          <p:cNvPr id="66589" name="Group 2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05655158"/>
              </p:ext>
            </p:extLst>
          </p:nvPr>
        </p:nvGraphicFramePr>
        <p:xfrm>
          <a:off x="476939" y="908720"/>
          <a:ext cx="8229600" cy="5554663"/>
        </p:xfrm>
        <a:graphic>
          <a:graphicData uri="http://schemas.openxmlformats.org/drawingml/2006/table">
            <a:tbl>
              <a:tblPr/>
              <a:tblGrid>
                <a:gridCol w="3178175"/>
                <a:gridCol w="5051425"/>
              </a:tblGrid>
              <a:tr h="452927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54.04.02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Декоративно-прикладное искусство и народные промыслы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Художественная керамика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Художественное стекло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Художественный текстиль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Художественный металл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Моделирование костюма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539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54.04.04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Реставрация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Реставрация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/>
          </a:bodyPr>
          <a:lstStyle/>
          <a:p>
            <a:r>
              <a:rPr lang="ru-RU" altLang="ru-RU" sz="3600" b="1" smtClean="0">
                <a:solidFill>
                  <a:srgbClr val="7B0F19"/>
                </a:solidFill>
                <a:latin typeface="Calibri" panose="020F0502020204030204" pitchFamily="34" charset="0"/>
              </a:rPr>
              <a:t>Аспирантура (срок обучения – 3 года)</a:t>
            </a:r>
          </a:p>
        </p:txBody>
      </p:sp>
      <p:graphicFrame>
        <p:nvGraphicFramePr>
          <p:cNvPr id="55325" name="Group 2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21345436"/>
              </p:ext>
            </p:extLst>
          </p:nvPr>
        </p:nvGraphicFramePr>
        <p:xfrm>
          <a:off x="359569" y="1340768"/>
          <a:ext cx="8424862" cy="1884363"/>
        </p:xfrm>
        <a:graphic>
          <a:graphicData uri="http://schemas.openxmlformats.org/drawingml/2006/table">
            <a:tbl>
              <a:tblPr/>
              <a:tblGrid>
                <a:gridCol w="3095625"/>
                <a:gridCol w="5329237"/>
              </a:tblGrid>
              <a:tr h="1884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50.06.01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Искусствоведение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Изобразительное и декоративно-прикладное искусство и архитектура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Техническая эстетика и дизайн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13310</TotalTime>
  <Words>847</Words>
  <Application>Microsoft Office PowerPoint</Application>
  <PresentationFormat>Экран (4:3)</PresentationFormat>
  <Paragraphs>372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Презентация PowerPoint</vt:lpstr>
      <vt:lpstr>Программы высшего образования, на которые осуществляется прием </vt:lpstr>
      <vt:lpstr>Бакалавриат (срок обучения – 4 года)</vt:lpstr>
      <vt:lpstr>Бакалавриат (срок обучения – 4 года)</vt:lpstr>
      <vt:lpstr>Специалитет (срок обучения – 6 лет)</vt:lpstr>
      <vt:lpstr>Специалитет (срок обучения – 6 лет)</vt:lpstr>
      <vt:lpstr>Магистратура (срок обучения – 2 года)</vt:lpstr>
      <vt:lpstr>Магистратура (срок обучения – 2 года)</vt:lpstr>
      <vt:lpstr>Аспирантура (срок обучения – 3 года)</vt:lpstr>
      <vt:lpstr>Презентация PowerPoint</vt:lpstr>
      <vt:lpstr>Презентация PowerPoint</vt:lpstr>
      <vt:lpstr>Презентация PowerPoint</vt:lpstr>
      <vt:lpstr> Перечень документов,  необходимых для поступления (бакалавриат, специалитет)</vt:lpstr>
      <vt:lpstr>МИНИМАЛЬНОЕ КОЛИЧЕСТВО БАЛЛОВ</vt:lpstr>
      <vt:lpstr> Максимальный  конкурс 2020  </vt:lpstr>
      <vt:lpstr>СРОКИ ПРИЕМА ДОКУМЕНТОВ</vt:lpstr>
      <vt:lpstr>КОНТАКТНАЯ ИНФОРМАЦИЯ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недостижимы</dc:title>
  <dc:creator>Cheresh</dc:creator>
  <cp:lastModifiedBy>Ирина Голикова</cp:lastModifiedBy>
  <cp:revision>1118</cp:revision>
  <cp:lastPrinted>2017-02-18T07:49:38Z</cp:lastPrinted>
  <dcterms:created xsi:type="dcterms:W3CDTF">2009-04-06T15:46:25Z</dcterms:created>
  <dcterms:modified xsi:type="dcterms:W3CDTF">2020-10-31T09:59:43Z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TC011367991033</vt:lpwstr>
  </property>
</Properties>
</file>